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63" r:id="rId3"/>
    <p:sldId id="364" r:id="rId4"/>
    <p:sldId id="366" r:id="rId5"/>
    <p:sldId id="367" r:id="rId6"/>
    <p:sldId id="36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69" r:id="rId20"/>
    <p:sldId id="370" r:id="rId21"/>
    <p:sldId id="333" r:id="rId22"/>
    <p:sldId id="371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36" r:id="rId38"/>
    <p:sldId id="337" r:id="rId39"/>
    <p:sldId id="338" r:id="rId40"/>
    <p:sldId id="340" r:id="rId41"/>
    <p:sldId id="341" r:id="rId42"/>
    <p:sldId id="342" r:id="rId43"/>
    <p:sldId id="339" r:id="rId44"/>
    <p:sldId id="322" r:id="rId45"/>
    <p:sldId id="319" r:id="rId46"/>
  </p:sldIdLst>
  <p:sldSz cx="18288000" cy="10287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Times New Roman" panose="02020603050405020304" pitchFamily="18" charset="0"/>
      <p:regular r:id="rId51"/>
    </p:embeddedFont>
    <p:embeddedFont>
      <p:font typeface="標楷體" panose="03000509000000000000" pitchFamily="65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href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：完整的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，可以獲取或設定當前頁面的網址。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search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中的查詢字串部分（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`?`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後面的內容）。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中的片段識別符（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後面的部分）。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：主機名稱和端口號。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：網址的路徑部分（不含主機和查詢字串）。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的協議部分（如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4891D-A0FD-4281-8AFB-014321DF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712" y="2400300"/>
            <a:ext cx="9739188" cy="7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1714500"/>
            <a:ext cx="11985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reload()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：重新載入當前開啟的網頁，相當於點選瀏覽器的重新整理按鈕。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replace(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，並取代當前網頁在瀏覽器歷史記錄中的位置。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assign(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，會將新頁面添加到瀏覽器歷史記錄中。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toString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：將當前的網址（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location.href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）轉換成字串格式。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A27CF5-21EE-4108-A953-8EF357D4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4681472"/>
            <a:ext cx="17096211" cy="19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cookieEnabled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：檢查瀏覽器是否啟用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：訪問地理位置，常用於基於位置的應用。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：返回使用者的瀏覽器語言。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userAgent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：返回瀏覽器的詳細資訊。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BE25AA-D767-4A39-B326-B2E0480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181522"/>
            <a:ext cx="11530471" cy="499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EC047-A743-400F-83B6-EF2203761726}"/>
              </a:ext>
            </a:extLst>
          </p:cNvPr>
          <p:cNvSpPr txBox="1"/>
          <p:nvPr/>
        </p:nvSpPr>
        <p:spPr>
          <a:xfrm>
            <a:off x="9143998" y="2355830"/>
            <a:ext cx="8305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B7EB55-5413-4195-BFDC-E869D8BD7DB9}"/>
              </a:ext>
            </a:extLst>
          </p:cNvPr>
          <p:cNvCxnSpPr>
            <a:cxnSpLocks/>
          </p:cNvCxnSpPr>
          <p:nvPr/>
        </p:nvCxnSpPr>
        <p:spPr>
          <a:xfrm flipV="1">
            <a:off x="7848600" y="3238500"/>
            <a:ext cx="1295398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0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577B66-C3DD-4135-98D6-9C2592E5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2412"/>
            <a:ext cx="13771483" cy="64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B2B809F-B940-4704-8587-9FD496D141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057900"/>
            <a:ext cx="351663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Screen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width/height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：返回螢幕的寬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高度（以像素為單位）。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F1FEC2-B9C7-4251-8761-68B1DF7DA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9"/>
          <a:stretch/>
        </p:blipFill>
        <p:spPr>
          <a:xfrm>
            <a:off x="194212" y="3540305"/>
            <a:ext cx="11544183" cy="10892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ECBD82-C46C-4B49-8838-7DE58C308C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57900"/>
            <a:ext cx="285686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CBFBE-4588-4D55-8E75-C4D35F03A90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42660"/>
            <a:ext cx="2834005" cy="212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54B046-D825-44E3-98CA-70DB4D3BE711}"/>
              </a:ext>
            </a:extLst>
          </p:cNvPr>
          <p:cNvSpPr/>
          <p:nvPr/>
        </p:nvSpPr>
        <p:spPr>
          <a:xfrm>
            <a:off x="9448800" y="7581900"/>
            <a:ext cx="990600" cy="76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7C9AA6-F1BC-4280-8141-5A2FC73EAFAF}"/>
              </a:ext>
            </a:extLst>
          </p:cNvPr>
          <p:cNvSpPr/>
          <p:nvPr/>
        </p:nvSpPr>
        <p:spPr>
          <a:xfrm>
            <a:off x="10896600" y="6134100"/>
            <a:ext cx="381000" cy="685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0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4A4AFC-07FE-4A82-A348-DD6A5904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6190"/>
            <a:ext cx="7150906" cy="825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4E646C-B7A7-48FD-947C-6195D528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36" y="1839711"/>
            <a:ext cx="7374618" cy="8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6570C3-C11A-4391-8522-A5CFB47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1779126"/>
            <a:ext cx="7180482" cy="7021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EC0857-282C-4976-8BD8-727C3779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02660"/>
            <a:ext cx="10516674" cy="89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陣列的解構賦值。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0EBCAD-E28F-4EFB-8308-29BB5F1C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" y="2391526"/>
            <a:ext cx="12724124" cy="22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77991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事件驅動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Driven)】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作業系統中的視窗會持續監控使用者的各種事件，如視窗打開、關閉、調整大小、移動、輸入等。系統會根據接收到的事件訊息，將其傳遞給對應的視窗處理。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事件觸發：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等瀏覽器端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採用事件驅動模式，監控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元素發生的事件，如：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事件：網頁內容載入完成。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事件：網頁內容卸載。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點擊事件：當使用者在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元素上點擊時觸發。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事件觸發後，事件驅動模式會依次執行事件，讓程式等待執行完成後再處理後續事件。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50079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 (ECMAScript 2015)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引入的語法糖，主要用來讓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的物件導向寫法更接近其他傳統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語言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C++)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背後其實還是基於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prototype-based inheritance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原型繼承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的機制。所以在底層上，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實際上是透過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的方式來實現物件導向。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FF1B88-17A9-4B8F-80D5-79A7B161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8" y="4135470"/>
            <a:ext cx="9095482" cy="60532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3F3A28-C480-4001-85BC-6D4D72B8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135470"/>
            <a:ext cx="8929582" cy="33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取得文字欄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1C25C-ADB1-4F2B-8620-A36CCD0E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2522674"/>
            <a:ext cx="8872611" cy="3579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52FE39-8D25-450C-9653-768AA2CF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6327615"/>
            <a:ext cx="9426233" cy="3203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733800" y="346710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990AD8-847F-4D59-AAA8-A978DFE642A8}"/>
              </a:ext>
            </a:extLst>
          </p:cNvPr>
          <p:cNvSpPr/>
          <p:nvPr/>
        </p:nvSpPr>
        <p:spPr>
          <a:xfrm>
            <a:off x="4259626" y="4411526"/>
            <a:ext cx="176017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6255974" y="6972299"/>
            <a:ext cx="113542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64A4B9-F7F7-494B-AE3E-1DAD9D254518}"/>
              </a:ext>
            </a:extLst>
          </p:cNvPr>
          <p:cNvSpPr/>
          <p:nvPr/>
        </p:nvSpPr>
        <p:spPr>
          <a:xfrm>
            <a:off x="6836387" y="7353299"/>
            <a:ext cx="177421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4114800" y="5113475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429000" y="5437210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4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一個很大的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Process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，他會需要一段時間。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因為所有的網路請求都可能會造成阻塞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執行，導致後續任務無法被快速處裡。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異步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(Asynchronous)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異步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(Asynchronous)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異步：某些任務不需要等待，可以在等待的同時執行其他任務。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回調函數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(callback)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63079" y="8501526"/>
            <a:ext cx="2993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回調函數的基礎範例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D9AA82-35A1-45E6-82FF-F18EB0397EBB}"/>
              </a:ext>
            </a:extLst>
          </p:cNvPr>
          <p:cNvSpPr txBox="1"/>
          <p:nvPr/>
        </p:nvSpPr>
        <p:spPr>
          <a:xfrm>
            <a:off x="9601200" y="8570743"/>
            <a:ext cx="2993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異步回調函數的應用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B607B3-4BED-47BB-A98E-77238A3E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698632"/>
            <a:ext cx="7560873" cy="38028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A6332-1C53-4A67-974C-3A66F223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63" y="4698631"/>
            <a:ext cx="5125048" cy="3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7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為了處理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承諾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：就像我們在現實中承諾對方做一件事：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待定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(pending)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履行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(resolve)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不履行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(reject)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4173200" y="9652335"/>
            <a:ext cx="2137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852513-3B48-4FEC-B694-7C2F4742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197" y="2040959"/>
            <a:ext cx="7552006" cy="7611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C0BC9C-E5F9-4A42-BB2B-0CEBACC0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2" y="4699851"/>
            <a:ext cx="9887461" cy="3586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97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callback hell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200400" y="733826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413CC6-F059-4A1C-A18A-AEF4EC3D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12" y="-43223"/>
            <a:ext cx="6765388" cy="5412311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16530D97-817E-4973-9CE7-F63346D8E4A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8CBB8B-CEC9-4A20-8A58-A4C5CF1C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630" y="5448300"/>
            <a:ext cx="6885558" cy="47067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0F20F7C-0355-4B78-A02D-5329184F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3733247"/>
            <a:ext cx="7805642" cy="3550349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2E92D20-C32F-4A6D-B9C2-4E3B6BAB8B77}"/>
              </a:ext>
            </a:extLst>
          </p:cNvPr>
          <p:cNvCxnSpPr/>
          <p:nvPr/>
        </p:nvCxnSpPr>
        <p:spPr>
          <a:xfrm flipV="1">
            <a:off x="3429000" y="771753"/>
            <a:ext cx="8991600" cy="3990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315270D-BE5A-4A1F-B853-68BC60D3465F}"/>
              </a:ext>
            </a:extLst>
          </p:cNvPr>
          <p:cNvCxnSpPr>
            <a:cxnSpLocks/>
          </p:cNvCxnSpPr>
          <p:nvPr/>
        </p:nvCxnSpPr>
        <p:spPr>
          <a:xfrm flipV="1">
            <a:off x="4109733" y="3128412"/>
            <a:ext cx="7625067" cy="1862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DABA694-01A9-45BB-8E99-557F8BBBDC7B}"/>
              </a:ext>
            </a:extLst>
          </p:cNvPr>
          <p:cNvCxnSpPr>
            <a:cxnSpLocks/>
          </p:cNvCxnSpPr>
          <p:nvPr/>
        </p:nvCxnSpPr>
        <p:spPr>
          <a:xfrm>
            <a:off x="5181600" y="5286669"/>
            <a:ext cx="6733775" cy="307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199DA7E-1D5C-4AC9-9D1E-0E191BEAF27C}"/>
              </a:ext>
            </a:extLst>
          </p:cNvPr>
          <p:cNvCxnSpPr>
            <a:cxnSpLocks/>
          </p:cNvCxnSpPr>
          <p:nvPr/>
        </p:nvCxnSpPr>
        <p:spPr>
          <a:xfrm>
            <a:off x="4800600" y="5673678"/>
            <a:ext cx="7114775" cy="2240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18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finally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Promise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BA7837-D518-49AE-8B85-19E691A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20652"/>
            <a:ext cx="8526120" cy="48168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1284BC-05CC-4E7C-A975-FFD24BBB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8" y="3222946"/>
            <a:ext cx="8603396" cy="431457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DFEB3E-CBC1-424A-93B2-1775032FF884}"/>
              </a:ext>
            </a:extLst>
          </p:cNvPr>
          <p:cNvSpPr txBox="1"/>
          <p:nvPr/>
        </p:nvSpPr>
        <p:spPr>
          <a:xfrm>
            <a:off x="3812633" y="756161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宣告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D6F25C-5B94-4198-9DC7-93D61D4E1CE5}"/>
              </a:ext>
            </a:extLst>
          </p:cNvPr>
          <p:cNvSpPr txBox="1"/>
          <p:nvPr/>
        </p:nvSpPr>
        <p:spPr>
          <a:xfrm>
            <a:off x="13197496" y="756161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315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納入標準後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解決了以往寫非同步時容易產生的回呼地獄。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不過如果有多個非同步，或是有複雜的判斷邏輯時，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的寫法還是會讓程式產生巢狀結構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語意上也不好解讀。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async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await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主要是用來簡化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`.then`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的語法，使非同步程式碼更易讀，更接近同步風格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可以避免過多的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`.then`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嵌套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20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936775" y="786130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27F2AD6-11A4-4553-B426-FF85F60AE203}"/>
              </a:ext>
            </a:extLst>
          </p:cNvPr>
          <p:cNvSpPr txBox="1"/>
          <p:nvPr/>
        </p:nvSpPr>
        <p:spPr>
          <a:xfrm>
            <a:off x="206912" y="3780838"/>
            <a:ext cx="5969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基本格式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22572B-8CCA-4E3E-A3EB-30AC715D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56" y="4343828"/>
            <a:ext cx="8205596" cy="32138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B2023A-345A-469C-AF71-8F1D9879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2" y="4331129"/>
            <a:ext cx="8652869" cy="3429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97DE95-3C17-49F0-9015-39AE002E2997}"/>
              </a:ext>
            </a:extLst>
          </p:cNvPr>
          <p:cNvSpPr/>
          <p:nvPr/>
        </p:nvSpPr>
        <p:spPr>
          <a:xfrm>
            <a:off x="1032412" y="7379129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7CB95BD-7F63-4C68-80A2-24D641D6D414}"/>
              </a:ext>
            </a:extLst>
          </p:cNvPr>
          <p:cNvCxnSpPr>
            <a:stCxn id="6" idx="0"/>
          </p:cNvCxnSpPr>
          <p:nvPr/>
        </p:nvCxnSpPr>
        <p:spPr>
          <a:xfrm flipV="1">
            <a:off x="1680112" y="5016929"/>
            <a:ext cx="1409700" cy="2362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9C6622C-D7BF-445A-B3F1-759CFAFF1569}"/>
              </a:ext>
            </a:extLst>
          </p:cNvPr>
          <p:cNvSpPr/>
          <p:nvPr/>
        </p:nvSpPr>
        <p:spPr>
          <a:xfrm>
            <a:off x="4575712" y="5271688"/>
            <a:ext cx="154096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A426ABA-20E5-4003-A152-C142F300B81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116678" y="5134530"/>
            <a:ext cx="5618122" cy="327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36F827-F5B3-41EF-BF56-1A2ACB5B378D}"/>
              </a:ext>
            </a:extLst>
          </p:cNvPr>
          <p:cNvSpPr txBox="1"/>
          <p:nvPr/>
        </p:nvSpPr>
        <p:spPr>
          <a:xfrm>
            <a:off x="12420600" y="7629560"/>
            <a:ext cx="2071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模擬異步取資料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5589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20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非同步：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async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await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8A000E1-956E-4EF0-BC6E-64F961E5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812" y="-43223"/>
            <a:ext cx="6765388" cy="541231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4F101A3-A89B-482D-BB12-3BDBF312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630" y="5448300"/>
            <a:ext cx="6885558" cy="47067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E5671C-6931-4F3A-B854-3DA2870D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2" y="2933300"/>
            <a:ext cx="5817717" cy="4706737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7E85769-ABBA-4DF8-AC01-46A73316726E}"/>
              </a:ext>
            </a:extLst>
          </p:cNvPr>
          <p:cNvCxnSpPr>
            <a:cxnSpLocks/>
          </p:cNvCxnSpPr>
          <p:nvPr/>
        </p:nvCxnSpPr>
        <p:spPr>
          <a:xfrm flipV="1">
            <a:off x="5029200" y="771754"/>
            <a:ext cx="7391400" cy="35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EF2D90C-6092-4630-8A07-20F5C183FF6E}"/>
              </a:ext>
            </a:extLst>
          </p:cNvPr>
          <p:cNvCxnSpPr>
            <a:cxnSpLocks/>
          </p:cNvCxnSpPr>
          <p:nvPr/>
        </p:nvCxnSpPr>
        <p:spPr>
          <a:xfrm flipV="1">
            <a:off x="3810000" y="3128412"/>
            <a:ext cx="7924800" cy="1574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EE0E350-9F4B-4444-8559-9F0EF9505903}"/>
              </a:ext>
            </a:extLst>
          </p:cNvPr>
          <p:cNvCxnSpPr>
            <a:cxnSpLocks/>
          </p:cNvCxnSpPr>
          <p:nvPr/>
        </p:nvCxnSpPr>
        <p:spPr>
          <a:xfrm>
            <a:off x="4634410" y="5034304"/>
            <a:ext cx="7280965" cy="560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591F844-F12C-45A4-AC6C-20780074D588}"/>
              </a:ext>
            </a:extLst>
          </p:cNvPr>
          <p:cNvCxnSpPr>
            <a:cxnSpLocks/>
          </p:cNvCxnSpPr>
          <p:nvPr/>
        </p:nvCxnSpPr>
        <p:spPr>
          <a:xfrm>
            <a:off x="4343400" y="5314385"/>
            <a:ext cx="7571975" cy="2599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5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基本用法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DBE958-2AFC-4AFA-A1C7-CC6CEBB4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44214"/>
            <a:ext cx="11480909" cy="160198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C2E6C8F-8D38-49E4-BC7A-64DE808439FE}"/>
              </a:ext>
            </a:extLst>
          </p:cNvPr>
          <p:cNvSpPr txBox="1"/>
          <p:nvPr/>
        </p:nvSpPr>
        <p:spPr>
          <a:xfrm>
            <a:off x="232312" y="4305300"/>
            <a:ext cx="178524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函數送出參數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網址的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Request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請求，回應為的是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仍然是呼叫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resolve()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，不過會指定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改為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false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只有網路錯誤或中斷網路等情況下，才會呼叫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reject()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Response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物件是一種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ReadableStream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物件，因此可以用下列方式取的值定類型資料：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：回應文字字串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：回傳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blob()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：回傳二進位資料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086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708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【Request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method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請求方法：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標頭資訊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：請求的資料（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不適用）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Fetch API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90800" y="8301473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C2785F2-1537-4622-9D63-7C0C2FE5CCD6}"/>
              </a:ext>
            </a:extLst>
          </p:cNvPr>
          <p:cNvSpPr txBox="1"/>
          <p:nvPr/>
        </p:nvSpPr>
        <p:spPr>
          <a:xfrm>
            <a:off x="206912" y="4148741"/>
            <a:ext cx="110706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【Response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物件的常用屬性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：取得回應資料的標頭資訊。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：請求是否成功（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status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表示成功）。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statusText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狀態文字（如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490BEB-4699-4EEA-B899-F12FFB82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8" y="7102352"/>
            <a:ext cx="6625688" cy="11251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DFCF6B-0C78-4EB8-8279-3D59BDB1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3044775"/>
            <a:ext cx="11386891" cy="64421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1C8A09-1CD1-4914-BDEC-7AC124A835A8}"/>
              </a:ext>
            </a:extLst>
          </p:cNvPr>
          <p:cNvSpPr txBox="1"/>
          <p:nvPr/>
        </p:nvSpPr>
        <p:spPr>
          <a:xfrm>
            <a:off x="12344400" y="9486900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1FD42A-94EE-4B10-A5C8-47B240FD237A}"/>
              </a:ext>
            </a:extLst>
          </p:cNvPr>
          <p:cNvSpPr/>
          <p:nvPr/>
        </p:nvSpPr>
        <p:spPr>
          <a:xfrm>
            <a:off x="9736634" y="8877300"/>
            <a:ext cx="154096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359F09F-5414-4395-84DC-922118B06892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7886700"/>
            <a:ext cx="5621834" cy="1143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6E9E0A9-C076-4B1E-AE5D-E630625570D2}"/>
              </a:ext>
            </a:extLst>
          </p:cNvPr>
          <p:cNvSpPr/>
          <p:nvPr/>
        </p:nvSpPr>
        <p:spPr>
          <a:xfrm>
            <a:off x="13944601" y="8839201"/>
            <a:ext cx="199816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D1FE8E-14AE-4BB6-BA94-B068228CC959}"/>
              </a:ext>
            </a:extLst>
          </p:cNvPr>
          <p:cNvSpPr/>
          <p:nvPr/>
        </p:nvSpPr>
        <p:spPr>
          <a:xfrm>
            <a:off x="8877130" y="3574147"/>
            <a:ext cx="240047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67378C-6DB4-4187-9A86-7A52EBD833A6}"/>
              </a:ext>
            </a:extLst>
          </p:cNvPr>
          <p:cNvSpPr/>
          <p:nvPr/>
        </p:nvSpPr>
        <p:spPr>
          <a:xfrm>
            <a:off x="7162800" y="3574147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533021-6334-48DB-84EE-B8D8F85B2C49}"/>
              </a:ext>
            </a:extLst>
          </p:cNvPr>
          <p:cNvSpPr/>
          <p:nvPr/>
        </p:nvSpPr>
        <p:spPr>
          <a:xfrm>
            <a:off x="9888913" y="4599752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2EB17E-26D7-4737-A935-DC123EAC69DE}"/>
              </a:ext>
            </a:extLst>
          </p:cNvPr>
          <p:cNvSpPr/>
          <p:nvPr/>
        </p:nvSpPr>
        <p:spPr>
          <a:xfrm>
            <a:off x="9355634" y="6205050"/>
            <a:ext cx="762000" cy="345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14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產生器是一種特殊的函數，可以暫停其執行並在需要時恢復。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產生器函數會返回一個迭代器物件，每次執行產生器函數的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方法時，就會暫停在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yield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關鍵字上，並返回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yield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後的值。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可以用產生器來逐步處理大量資料，而不會一次性加載全部資料。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B7EDCD-B162-49AD-9943-4E44783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85933"/>
            <a:ext cx="8839946" cy="5490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EBE83E-E518-4AB1-9270-AB0E3B68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143" y="4698633"/>
            <a:ext cx="4872861" cy="28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配合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`for await...of`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`async`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可以實現非同步代碼的同步流程控制。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產生器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2590800" y="612165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主程式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8D1450-C65E-4E6E-A22E-FE2D015E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76500"/>
            <a:ext cx="6304227" cy="3666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9C3B24-709D-4550-B373-E6EB88D6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476500"/>
            <a:ext cx="10766582" cy="364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642E08-DD9C-4CEB-8CDA-2F6F57F8D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6896100"/>
            <a:ext cx="7890982" cy="2819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8D4033-0B80-43DA-AA26-295AAF0D449C}"/>
              </a:ext>
            </a:extLst>
          </p:cNvPr>
          <p:cNvSpPr txBox="1"/>
          <p:nvPr/>
        </p:nvSpPr>
        <p:spPr>
          <a:xfrm>
            <a:off x="11678976" y="6134424"/>
            <a:ext cx="156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準備資料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D259B2-4F64-4F66-9D63-D6D2950BC03B}"/>
              </a:ext>
            </a:extLst>
          </p:cNvPr>
          <p:cNvSpPr txBox="1"/>
          <p:nvPr/>
        </p:nvSpPr>
        <p:spPr>
          <a:xfrm>
            <a:off x="7202942" y="9775895"/>
            <a:ext cx="156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把資料取出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02DFC-FFD6-40C8-A044-16DBFA0200D5}"/>
              </a:ext>
            </a:extLst>
          </p:cNvPr>
          <p:cNvSpPr/>
          <p:nvPr/>
        </p:nvSpPr>
        <p:spPr>
          <a:xfrm>
            <a:off x="2552700" y="3050889"/>
            <a:ext cx="1638300" cy="340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2B1EC82-9DC5-4CF2-A22A-9F209A23C07C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390900"/>
            <a:ext cx="3352800" cy="403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891C6B-8534-4C6A-B639-D1A2BBB324D5}"/>
              </a:ext>
            </a:extLst>
          </p:cNvPr>
          <p:cNvSpPr/>
          <p:nvPr/>
        </p:nvSpPr>
        <p:spPr>
          <a:xfrm>
            <a:off x="8458200" y="8148817"/>
            <a:ext cx="3276600" cy="3400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DF6C7ED-FA07-45DD-B2D8-9833A73C1B8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296400" y="3162300"/>
            <a:ext cx="800100" cy="49865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6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B8EC66-C3BC-438C-B317-22C7C791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339763"/>
            <a:ext cx="8712339" cy="2715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27C0C3-78FC-4D74-AA07-6561476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6440951"/>
            <a:ext cx="8272999" cy="3760454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07312" y="3972634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325012" y="3972633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826412" y="5356607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140612" y="5680342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中新增的一種原始資料型別，與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`string`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`number`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等並列。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最主要的用途是用來建立唯一的標識（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identifier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都是唯一的，且即使兩個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`Symbol`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表面上內容相同，它們也是不相等的。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需要建立物件的私有屬性或避免名稱衝突時非常有用。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Symbol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3563600" y="7971932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唯一性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E3F712-03FA-4126-8A0C-9FFE57BC5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0"/>
          <a:stretch/>
        </p:blipFill>
        <p:spPr>
          <a:xfrm>
            <a:off x="10882658" y="6584548"/>
            <a:ext cx="5883346" cy="1371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708DB0-7CFA-4CCE-9BEE-D41C638D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612" y="4138655"/>
            <a:ext cx="9559388" cy="177071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851151-C4D5-478E-B152-F66DF7A51068}"/>
              </a:ext>
            </a:extLst>
          </p:cNvPr>
          <p:cNvSpPr txBox="1"/>
          <p:nvPr/>
        </p:nvSpPr>
        <p:spPr>
          <a:xfrm>
            <a:off x="10561673" y="5909371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與其他原始值不同的是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Symbol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不會自動轉換為字串型別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39F75C-EABD-4983-B4E0-B900CAC6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0" y="4138655"/>
            <a:ext cx="8534400" cy="42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中，我們可以直接透過物件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來存取屬性、呼叫方法。然而，有時你可能想在物件被操作的過程中加入「攔截」的機制。例如：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當有人嘗試讀取物件某屬性時，你想先驗證用戶是不是有權限讀取該屬性？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當有人對物件屬性賦值時，你想先檢查要設定的資料是否合法？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就像替物件加上一層「防護膜」，你可以在這層膜中定義「攔截器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只要有人對物件做讀、寫、刪、呼叫等操作，這些操作就會先經過這層膜，然後再決定要不要放行、修改或拒絕動作。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基本語法：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AF5B90-1BC1-4F36-8196-8D9A4895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52795"/>
            <a:ext cx="10206711" cy="27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1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`get(target,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：攔截對屬性的讀取操作。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`set(target, property, value)`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：攔截對屬性的設定操作。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deleteProperty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：攔截屬性的刪除操作。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657599" y="7963038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get(target, property)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CCD8A3-D36B-4913-8328-E7707B33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4229100"/>
            <a:ext cx="9067801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9679AF-9C81-4E8A-BFE9-2720047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613" y="605819"/>
            <a:ext cx="7367387" cy="44760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007FF2-5435-4F29-B2A5-C3D94DE2280B}"/>
              </a:ext>
            </a:extLst>
          </p:cNvPr>
          <p:cNvSpPr txBox="1"/>
          <p:nvPr/>
        </p:nvSpPr>
        <p:spPr>
          <a:xfrm>
            <a:off x="12449281" y="508190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set(target, property, value))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3570CA-CD46-4B30-9DCB-44C8F3DB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513" y="5580800"/>
            <a:ext cx="7367387" cy="41917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A40C43-2363-4031-AA68-49BB37E5D861}"/>
              </a:ext>
            </a:extLst>
          </p:cNvPr>
          <p:cNvSpPr txBox="1"/>
          <p:nvPr/>
        </p:nvSpPr>
        <p:spPr>
          <a:xfrm>
            <a:off x="12284181" y="9772590"/>
            <a:ext cx="365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deleteProperty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(target, property))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0414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100392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常見的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(Traps)】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`has(target, property)`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隱藏某些屬性，不讓別人透過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來偵測到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`apply(target,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thisArg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：攔截函數的呼叫，此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只能用在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為函數的狀況下。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`construct(target,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：攔截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`new`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代理物件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(Proxy)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537908" y="9315390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(has(target, property))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007FF2-5435-4F29-B2A5-C3D94DE2280B}"/>
              </a:ext>
            </a:extLst>
          </p:cNvPr>
          <p:cNvSpPr txBox="1"/>
          <p:nvPr/>
        </p:nvSpPr>
        <p:spPr>
          <a:xfrm>
            <a:off x="12496800" y="4094857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(apply(target,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thisArg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args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13AB7B-5F75-4F4D-94B0-B4ED9A6A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5233960"/>
            <a:ext cx="9100392" cy="40687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F5B769-A772-4F8C-93C7-E5058FF6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687" y="884285"/>
            <a:ext cx="8615713" cy="32105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072BBBC-026C-446C-A2CB-CE2A6A987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687" y="4562968"/>
            <a:ext cx="8615713" cy="472862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7741CF-8598-487B-932B-27556567E0C5}"/>
              </a:ext>
            </a:extLst>
          </p:cNvPr>
          <p:cNvSpPr txBox="1"/>
          <p:nvPr/>
        </p:nvSpPr>
        <p:spPr>
          <a:xfrm>
            <a:off x="12725400" y="931539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(construct(target,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args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0472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所新增的一個全域物件，它提供一組用於操作物件的靜態方法，這些方法的功能與部分傳統操作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`obj[prop]`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`delete obj[prop]`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`prop in obj`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Function.prototype.apply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類似，但以更一致、函式化的方式呈現。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就像是「物件操作的工具箱」，將以往分散在語法糖或內建函式上的功能，統一以函式的形式提供。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可以想成它是為某些內建方法或運算指令，提供另一種替代方式。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好處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一致性：傳統在存取、刪除、判斷屬性時，有些用運算子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(delete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obj.prop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prop in obj)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，有些用函式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Object.defineProperty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將這些能力整合為一組函式呼叫，讓程式碼在結構上更統一，也易於理解。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更好的回傳值處理：某些傳統操作在失敗時會回傳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`false`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，或丟出錯誤，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方法通常會提供更具描述性的回傳值，或保持一致的回傳邏輯，讓程式設計者更容易撰寫穩健的程式。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搭配使用：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搭配，用於在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`Proxy`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的攔截器中呼叫對應的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`Reflect`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方法，取得跟原始物件行為相同的結果，方便自行在攔截的同時附加額外邏輯又保持原有操作行為的正確性。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50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【Reflect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與傳統操作比較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2BED4E-509A-4CED-9015-939533FAB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395"/>
          <a:stretch/>
        </p:blipFill>
        <p:spPr>
          <a:xfrm>
            <a:off x="194212" y="2806182"/>
            <a:ext cx="7227578" cy="1219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739D73-3CCC-4D2D-AE8B-369EFF62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99" b="61822"/>
          <a:stretch/>
        </p:blipFill>
        <p:spPr>
          <a:xfrm>
            <a:off x="194212" y="5207519"/>
            <a:ext cx="7227578" cy="106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79615A-CE77-48BE-9A56-3FEE202D8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21"/>
          <a:stretch/>
        </p:blipFill>
        <p:spPr>
          <a:xfrm>
            <a:off x="8991600" y="6544481"/>
            <a:ext cx="7227578" cy="10668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A603F82-96C0-499D-BC5C-9610C5630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3" b="41278"/>
          <a:stretch/>
        </p:blipFill>
        <p:spPr>
          <a:xfrm>
            <a:off x="194212" y="7658100"/>
            <a:ext cx="7227578" cy="1066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F35916D-CEB9-4E00-B7BA-CAD33CB6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75" b="20946"/>
          <a:stretch/>
        </p:blipFill>
        <p:spPr>
          <a:xfrm>
            <a:off x="8991600" y="3911080"/>
            <a:ext cx="7227578" cy="106680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27D3D-1E2F-443B-BD2A-8EB8CAD01178}"/>
              </a:ext>
            </a:extLst>
          </p:cNvPr>
          <p:cNvSpPr txBox="1"/>
          <p:nvPr/>
        </p:nvSpPr>
        <p:spPr>
          <a:xfrm>
            <a:off x="2819400" y="404437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讀取屬性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1E091D-1FB4-4493-BA6E-F15E63C8048E}"/>
              </a:ext>
            </a:extLst>
          </p:cNvPr>
          <p:cNvSpPr txBox="1"/>
          <p:nvPr/>
        </p:nvSpPr>
        <p:spPr>
          <a:xfrm>
            <a:off x="2667000" y="6344426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833A2C-66BF-4022-A368-6589C7199E9B}"/>
              </a:ext>
            </a:extLst>
          </p:cNvPr>
          <p:cNvSpPr txBox="1"/>
          <p:nvPr/>
        </p:nvSpPr>
        <p:spPr>
          <a:xfrm>
            <a:off x="2743200" y="887730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6AAC23-7808-4B5E-AB52-F62FF530BB0B}"/>
              </a:ext>
            </a:extLst>
          </p:cNvPr>
          <p:cNvSpPr txBox="1"/>
          <p:nvPr/>
        </p:nvSpPr>
        <p:spPr>
          <a:xfrm>
            <a:off x="11774953" y="4977881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存在判斷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ED6CF4-9AF9-491C-8688-5031E924F479}"/>
              </a:ext>
            </a:extLst>
          </p:cNvPr>
          <p:cNvSpPr txBox="1"/>
          <p:nvPr/>
        </p:nvSpPr>
        <p:spPr>
          <a:xfrm>
            <a:off x="11774953" y="7791390"/>
            <a:ext cx="1660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函數建構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26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32397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範例與應用場景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在程式中同時需要動態讀取屬性、檢查屬性是否存在、或刪除屬性，使用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可以使程式碼風格一致，都以函式呼叫的形式出現。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映射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(Reflect)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A0FD64-F481-42ED-AC6E-856420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70"/>
            <a:ext cx="7232397" cy="3782211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7ED57665-85C8-48C9-B573-75DDE4D14BFF}"/>
              </a:ext>
            </a:extLst>
          </p:cNvPr>
          <p:cNvSpPr txBox="1"/>
          <p:nvPr/>
        </p:nvSpPr>
        <p:spPr>
          <a:xfrm>
            <a:off x="8102600" y="1595465"/>
            <a:ext cx="7232397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Proxy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C39DA9-1928-4853-9D78-C53B9E8D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73" y="2167730"/>
            <a:ext cx="7728134" cy="3057426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35F066CA-B68C-4572-B71A-A89E6B1FCFC4}"/>
              </a:ext>
            </a:extLst>
          </p:cNvPr>
          <p:cNvSpPr txBox="1"/>
          <p:nvPr/>
        </p:nvSpPr>
        <p:spPr>
          <a:xfrm>
            <a:off x="8057472" y="5183161"/>
            <a:ext cx="9989227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Reflect.construct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可依條件決定要建構哪種類型的物件。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D914D79-633B-4A33-B636-AF37332FF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72" y="5713632"/>
            <a:ext cx="6115728" cy="450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77991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事件處理模型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事件捕捉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Capturing)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：當事件觸發時，從最外層的父元素開始捕捉，逐層向內直到觸發事件的元素。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事件冒泡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 Bubbling)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：事件由觸發的元素開始，逐層向上冒泡至最外層的父元素。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事件處理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9B859A-4A2D-430A-8EED-60D167C8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141508"/>
            <a:ext cx="4838700" cy="3702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E5D7279-35E0-4797-95FC-B15B83DD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36" y="4141508"/>
            <a:ext cx="4824675" cy="36746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54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9756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：當視窗大小調整時觸發。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：當視窗或元素被拖動時觸發。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：當載入錯誤時觸發。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350F22-637D-4117-B85B-5C506AA3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98632"/>
            <a:ext cx="11562334" cy="36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3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使用者介面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與使用者界面變動有關的事件。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：當瀏覽器載入網頁內容完成時觸發。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DOMContentLoaded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文件載入完成時觸發，不包括樣式表或圖片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所以會比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`load`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：當網頁即將卸載時觸發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主要用於防止用戶意外關閉或離開頁面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Unload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：當瀏覽器卸載網頁內容時觸發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使用頻率較低，因為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beforeunload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更符合大多數需求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1B9C4-0E91-4449-BF8B-BD6B43A7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44"/>
          <a:stretch/>
        </p:blipFill>
        <p:spPr>
          <a:xfrm>
            <a:off x="176205" y="5376819"/>
            <a:ext cx="9302561" cy="28146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84C7C1-A27D-4F7C-8FDD-C009459A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48"/>
          <a:stretch/>
        </p:blipFill>
        <p:spPr>
          <a:xfrm>
            <a:off x="9601200" y="5376819"/>
            <a:ext cx="8374009" cy="2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2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CF6B63-9FE8-410E-9049-905CEC03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467674"/>
            <a:ext cx="8828843" cy="27121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E9D01A-AFBF-4D09-9E72-FDEDBCE6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" y="6438900"/>
            <a:ext cx="7429500" cy="297180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810000" y="4131751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731411" y="4131750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657600" y="5483858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2971800" y="5807593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29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鍵盤事件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與使用者鍵盤操作有關的事件。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keydown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：當按下某個鍵時觸發。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：當釋放某個鍵時觸發。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`keypress`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：當按下或按住鍵時觸發。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AA1FAA-3266-42AF-BF0E-80D96059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4818360"/>
            <a:ext cx="7865436" cy="30201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AD5511-1811-4AC6-8C3C-0F203466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85" y="4838700"/>
            <a:ext cx="7874631" cy="29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滑鼠事件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與使用者鍵滑鼠作有關的事件。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：當按下滑鼠按鍵並釋放時觸發。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Dblclick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：當按下兩次滑鼠按鍵時觸發。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Mousedown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mouseup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：當按下或釋放滑鼠按鍵時觸發。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Mousemove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：當滑鼠在元素上移動時觸發。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：當滑鼠移動或進出元素時觸發。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Mousewheel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：當使用者滾動滑鼠滾輪時觸發。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972193-9A3C-4709-A2EF-F0B189E1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38" y="2275939"/>
            <a:ext cx="10881362" cy="62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1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750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與表單操作有關的事件。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：當使用者在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`&lt;input&gt;`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`&lt;select&gt;`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等表單元素中輸入時觸發。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Change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：當表單元素值變更時觸發。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Submit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：當提交表單時觸發。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：當重設表單時觸發。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：當元素獲得或失去焦點時觸發。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copy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paste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：當剪切、複製或粘貼內容時觸發。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事件類型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47F090E-CA3F-46DE-81DA-ABFFE93D4350}"/>
              </a:ext>
            </a:extLst>
          </p:cNvPr>
          <p:cNvSpPr txBox="1"/>
          <p:nvPr/>
        </p:nvSpPr>
        <p:spPr>
          <a:xfrm>
            <a:off x="9120114" y="1785472"/>
            <a:ext cx="8175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焦點事件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與元素焦點有關的事件。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：元素獲取焦點時觸發。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focusout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：元素失去焦點時觸發。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780B46-2A56-4650-B645-DFDB90D4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92821"/>
            <a:ext cx="7078796" cy="31831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2B8B53-12CA-48ED-9847-A98F6CDF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046138"/>
            <a:ext cx="7280594" cy="512884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F7C7874-E9FF-469C-95F3-9E4D3482EB9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7535996" y="7610558"/>
            <a:ext cx="998404" cy="973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83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要先確認：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由哪個元件觸發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要觸發哪個事件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觸發的事件要繫結哪個處理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監聽事件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定義事件處理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監聽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337B0F7-F083-48BA-B9ED-AAFCBD93B7F8}"/>
              </a:ext>
            </a:extLst>
          </p:cNvPr>
          <p:cNvSpPr txBox="1"/>
          <p:nvPr/>
        </p:nvSpPr>
        <p:spPr>
          <a:xfrm>
            <a:off x="169381" y="40858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第一種方式：利用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元素的事件屬性設定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1E6002-5680-49B6-B246-1E255EB8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9" y="4711012"/>
            <a:ext cx="7363594" cy="33280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CDF8D8-8529-4CE3-8ACC-D7EBAE3A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36" y="2387889"/>
            <a:ext cx="9037681" cy="7708611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1B65736C-94D0-4871-A624-22E05814A50A}"/>
              </a:ext>
            </a:extLst>
          </p:cNvPr>
          <p:cNvSpPr txBox="1"/>
          <p:nvPr/>
        </p:nvSpPr>
        <p:spPr>
          <a:xfrm>
            <a:off x="7924800" y="1667775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第二種方式：利用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Level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事件監聽程式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96283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17869" y="18755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Lab01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https://reurl.cc/lN9WWd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lab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80C7163-696B-43C0-9481-734879C7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75537"/>
            <a:ext cx="1190625" cy="1190625"/>
          </a:xfrm>
          <a:prstGeom prst="rect">
            <a:avLst/>
          </a:prstGeom>
        </p:spPr>
      </p:pic>
      <p:sp>
        <p:nvSpPr>
          <p:cNvPr id="32" name="TextBox 10">
            <a:extLst>
              <a:ext uri="{FF2B5EF4-FFF2-40B4-BE49-F238E27FC236}">
                <a16:creationId xmlns:a16="http://schemas.microsoft.com/office/drawing/2014/main" id="{B8CDC7B7-C2F5-4D8F-956D-FB028107F2DA}"/>
              </a:ext>
            </a:extLst>
          </p:cNvPr>
          <p:cNvSpPr txBox="1"/>
          <p:nvPr/>
        </p:nvSpPr>
        <p:spPr>
          <a:xfrm>
            <a:off x="1734929" y="5122460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日後看有沒有機會補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619655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39B56E-64D4-4C56-A146-116CC87F9DBE}"/>
              </a:ext>
            </a:extLst>
          </p:cNvPr>
          <p:cNvSpPr/>
          <p:nvPr/>
        </p:nvSpPr>
        <p:spPr>
          <a:xfrm flipV="1">
            <a:off x="8242300" y="5853917"/>
            <a:ext cx="2209800" cy="1243445"/>
          </a:xfrm>
          <a:prstGeom prst="rect">
            <a:avLst/>
          </a:prstGeom>
          <a:solidFill>
            <a:srgbClr val="FFD58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2304FC-8E8D-4A20-A14E-F3C98FE1FA75}"/>
              </a:ext>
            </a:extLst>
          </p:cNvPr>
          <p:cNvSpPr/>
          <p:nvPr/>
        </p:nvSpPr>
        <p:spPr>
          <a:xfrm flipV="1">
            <a:off x="5001738" y="8828105"/>
            <a:ext cx="2209800" cy="1243445"/>
          </a:xfrm>
          <a:prstGeom prst="rect">
            <a:avLst/>
          </a:prstGeom>
          <a:solidFill>
            <a:srgbClr val="ADD9ED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8F827C-6AA4-433A-9947-AC0B2582CDD1}"/>
              </a:ext>
            </a:extLst>
          </p:cNvPr>
          <p:cNvSpPr/>
          <p:nvPr/>
        </p:nvSpPr>
        <p:spPr>
          <a:xfrm flipV="1">
            <a:off x="4859153" y="5646041"/>
            <a:ext cx="2209800" cy="1243445"/>
          </a:xfrm>
          <a:prstGeom prst="rect">
            <a:avLst/>
          </a:prstGeom>
          <a:solidFill>
            <a:srgbClr val="FCDFC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4319A8-99E4-4497-98F6-258B9E7315A0}"/>
              </a:ext>
            </a:extLst>
          </p:cNvPr>
          <p:cNvSpPr/>
          <p:nvPr/>
        </p:nvSpPr>
        <p:spPr>
          <a:xfrm flipV="1">
            <a:off x="1195779" y="8927117"/>
            <a:ext cx="2209800" cy="1243445"/>
          </a:xfrm>
          <a:prstGeom prst="rect">
            <a:avLst/>
          </a:prstGeom>
          <a:solidFill>
            <a:srgbClr val="B1D5F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CCE3EA-4A7F-4F53-8DC9-C9EEBE3B072F}"/>
              </a:ext>
            </a:extLst>
          </p:cNvPr>
          <p:cNvSpPr/>
          <p:nvPr/>
        </p:nvSpPr>
        <p:spPr>
          <a:xfrm flipV="1">
            <a:off x="8610600" y="8932560"/>
            <a:ext cx="2209800" cy="1243445"/>
          </a:xfrm>
          <a:prstGeom prst="rect">
            <a:avLst/>
          </a:prstGeom>
          <a:solidFill>
            <a:srgbClr val="64A9F6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8074B3-6956-4A34-A791-EC3C848B18A2}"/>
              </a:ext>
            </a:extLst>
          </p:cNvPr>
          <p:cNvSpPr/>
          <p:nvPr/>
        </p:nvSpPr>
        <p:spPr>
          <a:xfrm flipV="1">
            <a:off x="1371600" y="4170177"/>
            <a:ext cx="2209800" cy="1243445"/>
          </a:xfrm>
          <a:prstGeom prst="rect">
            <a:avLst/>
          </a:prstGeom>
          <a:solidFill>
            <a:srgbClr val="FCEAD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78961F-99FF-40F8-88DE-D3B4D60C22DE}"/>
              </a:ext>
            </a:extLst>
          </p:cNvPr>
          <p:cNvSpPr/>
          <p:nvPr/>
        </p:nvSpPr>
        <p:spPr>
          <a:xfrm flipV="1">
            <a:off x="1409700" y="7266294"/>
            <a:ext cx="2209800" cy="1243445"/>
          </a:xfrm>
          <a:prstGeom prst="rect">
            <a:avLst/>
          </a:prstGeom>
          <a:solidFill>
            <a:srgbClr val="E2F0D7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C0AF2B-BD8F-4E73-815F-B89D1182CEC0}"/>
              </a:ext>
            </a:extLst>
          </p:cNvPr>
          <p:cNvSpPr/>
          <p:nvPr/>
        </p:nvSpPr>
        <p:spPr>
          <a:xfrm flipV="1">
            <a:off x="8267700" y="7363905"/>
            <a:ext cx="2209800" cy="1243445"/>
          </a:xfrm>
          <a:prstGeom prst="rect">
            <a:avLst/>
          </a:prstGeom>
          <a:solidFill>
            <a:srgbClr val="93D35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0F2592-5E01-44CE-99C5-9F1C11110CEC}"/>
              </a:ext>
            </a:extLst>
          </p:cNvPr>
          <p:cNvSpPr/>
          <p:nvPr/>
        </p:nvSpPr>
        <p:spPr>
          <a:xfrm flipV="1">
            <a:off x="4969741" y="7145672"/>
            <a:ext cx="2209800" cy="1243445"/>
          </a:xfrm>
          <a:prstGeom prst="rect">
            <a:avLst/>
          </a:prstGeom>
          <a:solidFill>
            <a:srgbClr val="A2D3B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F8089B-EF5E-41D6-ACDD-7715DA8C7FB3}"/>
              </a:ext>
            </a:extLst>
          </p:cNvPr>
          <p:cNvSpPr/>
          <p:nvPr/>
        </p:nvSpPr>
        <p:spPr>
          <a:xfrm flipV="1">
            <a:off x="10447565" y="4159082"/>
            <a:ext cx="2209800" cy="1243445"/>
          </a:xfrm>
          <a:prstGeom prst="rect">
            <a:avLst/>
          </a:prstGeom>
          <a:solidFill>
            <a:srgbClr val="FCC4FB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2C962F-3A88-47FC-ADB5-4513064CDFF1}"/>
              </a:ext>
            </a:extLst>
          </p:cNvPr>
          <p:cNvSpPr/>
          <p:nvPr/>
        </p:nvSpPr>
        <p:spPr>
          <a:xfrm flipV="1">
            <a:off x="10972800" y="7315722"/>
            <a:ext cx="2209800" cy="1243445"/>
          </a:xfrm>
          <a:prstGeom prst="rect">
            <a:avLst/>
          </a:prstGeom>
          <a:solidFill>
            <a:srgbClr val="9F9DC8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AAB06-95DC-4413-9437-41F081897704}"/>
              </a:ext>
            </a:extLst>
          </p:cNvPr>
          <p:cNvSpPr/>
          <p:nvPr/>
        </p:nvSpPr>
        <p:spPr>
          <a:xfrm flipV="1">
            <a:off x="10668000" y="5729631"/>
            <a:ext cx="2209800" cy="1243445"/>
          </a:xfrm>
          <a:prstGeom prst="rect">
            <a:avLst/>
          </a:prstGeom>
          <a:solidFill>
            <a:srgbClr val="C9C1E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C35985-74F9-4B47-974B-4C4EE7FCD837}"/>
              </a:ext>
            </a:extLst>
          </p:cNvPr>
          <p:cNvSpPr/>
          <p:nvPr/>
        </p:nvSpPr>
        <p:spPr>
          <a:xfrm flipV="1">
            <a:off x="4468091" y="4170177"/>
            <a:ext cx="2209800" cy="1243445"/>
          </a:xfrm>
          <a:prstGeom prst="rect">
            <a:avLst/>
          </a:prstGeom>
          <a:solidFill>
            <a:srgbClr val="FFD5C4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9FB946-046A-4381-BC63-90EC96C663CD}"/>
              </a:ext>
            </a:extLst>
          </p:cNvPr>
          <p:cNvSpPr/>
          <p:nvPr/>
        </p:nvSpPr>
        <p:spPr>
          <a:xfrm flipV="1">
            <a:off x="1640939" y="5646041"/>
            <a:ext cx="2209800" cy="1243445"/>
          </a:xfrm>
          <a:prstGeom prst="rect">
            <a:avLst/>
          </a:prstGeom>
          <a:solidFill>
            <a:srgbClr val="FBECA2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29FE49-E154-4D96-BE00-2600026CDA6E}"/>
              </a:ext>
            </a:extLst>
          </p:cNvPr>
          <p:cNvSpPr/>
          <p:nvPr/>
        </p:nvSpPr>
        <p:spPr>
          <a:xfrm flipV="1">
            <a:off x="7966363" y="4099839"/>
            <a:ext cx="2209800" cy="1243445"/>
          </a:xfrm>
          <a:prstGeom prst="rect">
            <a:avLst/>
          </a:prstGeom>
          <a:solidFill>
            <a:srgbClr val="F6C0CE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2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179663-6AEC-467F-A61C-0CE0F36E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8499"/>
            <a:ext cx="7747151" cy="3340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4D95E0-D6A8-42DA-84A8-62B266C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10792"/>
            <a:ext cx="6398144" cy="272370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29000" y="38481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cxnSpLocks/>
          </p:cNvCxnSpPr>
          <p:nvPr/>
        </p:nvCxnSpPr>
        <p:spPr>
          <a:xfrm>
            <a:off x="4178375" y="4165723"/>
            <a:ext cx="469825" cy="313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EEEC55-CB9A-4858-8199-29EDE290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1839712"/>
            <a:ext cx="10281856" cy="65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404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瀏覽器物件模型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用來與瀏覽器互動的一組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提供對瀏覽器環境的控制和操作能力。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結構，而是專注於瀏覽器的功能層面，例如瀏覽器窗口、導航歷史、螢幕資訊等。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26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(BOM)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076FCFC-DDD1-4859-AEDC-27BBAAF90238}"/>
              </a:ext>
            </a:extLst>
          </p:cNvPr>
          <p:cNvSpPr txBox="1"/>
          <p:nvPr/>
        </p:nvSpPr>
        <p:spPr>
          <a:xfrm>
            <a:off x="206912" y="3545689"/>
            <a:ext cx="1777991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核心特點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作為全域物件：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是全域的環境，包含瀏覽器相關的功能與屬性。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例如，警示對話框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(alert)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或定時器功能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提供的，並由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的功能專注於瀏覽器層級，無需直接依賴於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操作瀏覽器環境：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可以用來控制瀏覽器的視窗行為，例如導航到其他頁面、控制瀏覽記錄、檢測螢幕尺寸等。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跨瀏覽器的支援：雖然不同瀏覽器對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的部分功能支持可能會有差異，但核心功能（如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alert, location, 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）在大多數瀏覽器中是通用的。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743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206912" y="2323063"/>
            <a:ext cx="81412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：指向網頁的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：提供目前頁面的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：獲取瀏覽器相關資訊，例如用戶代理字串。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：訪問瀏覽器的歷史記錄。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innerWidth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：獲取瀏覽器視窗的寬度與高度。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BED2D5-14D3-4668-9E93-6B473379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98" y="1785472"/>
            <a:ext cx="9736831" cy="54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152400" y="1691609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：顯示一個警告框。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prompt()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：顯示一個輸入框，允許用戶輸入文字。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confirm()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：顯示確認對話框。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：延遲執行某個函數。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：重複執行某個函數。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：打開一個新的瀏覽器窗口。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scrollTo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：滾動到特定位置。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1C71F1-47CC-433C-8D37-E88A6D75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12" y="1782222"/>
            <a:ext cx="9969788" cy="7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13301</TotalTime>
  <Words>2956</Words>
  <Application>Microsoft Office PowerPoint</Application>
  <PresentationFormat>自訂</PresentationFormat>
  <Paragraphs>262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318</cp:revision>
  <dcterms:created xsi:type="dcterms:W3CDTF">2006-08-16T00:00:00Z</dcterms:created>
  <dcterms:modified xsi:type="dcterms:W3CDTF">2025-01-22T10:26:08Z</dcterms:modified>
  <dc:identifier>DAGRTmEneC4</dc:identifier>
</cp:coreProperties>
</file>